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docid=sfISmuqRpkrusM&amp;tbnid=gV2KT9TMrtRwCM:&amp;ved=0CAQQjB0&amp;url=http%3A%2F%2Fwww.palycampanile.org%2Farchives%2F3513&amp;ei=CvxmU5LVLYKCyAH25oHgCw&amp;bvm=bv.65788261,d.aWc&amp;psig=AFQjCNFHby2TU1F825at1qNQAl-B-4v9Pg&amp;ust=1399344394851958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docid=trpNzlLML_2HRM&amp;tbnid=LpmxaBLNC2-HUM:&amp;ved=0CAQQjB0&amp;url=http%3A%2F%2Fthesuperheroteacher.blogspot.com%2F2013%2F03%2Fstandardized-testing.html&amp;ei=3vtmU9j7EsOCyQGy2YCYAQ&amp;bvm=bv.65788261,d.aWc&amp;psig=AFQjCNFHby2TU1F825at1qNQAl-B-4v9Pg&amp;ust=1399344394851958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5hLJDBm2pU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google.com/url?sa=i&amp;rct=j&amp;q=&amp;esrc=s&amp;source=images&amp;cd=&amp;cad=rja&amp;uact=8&amp;docid=RWPFMrJ-wfLy3M&amp;tbnid=b3J7boCvHHeJxM:&amp;ved=0CAQQjB0&amp;url=http%3A%2F%2Fwww.washingtonpost.com%2Fwp-dyn%2Fcontent%2Fgallery%2F2010%2F11%2F05%2FGA2010110502574.html&amp;ei=WvxmU-y3MeSIygG3_oGwDA&amp;bvm=bv.65788261,d.aWc&amp;psig=AFQjCNHY7IeAOK-yXHDEacuxG6qJcXF2gg&amp;ust=139934457892957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irtest.org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wVEwLQxhAk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google.com/url?sa=i&amp;rct=j&amp;q=&amp;esrc=s&amp;source=images&amp;cd=&amp;cad=rja&amp;uact=8&amp;docid=Fou-ioGhazFDkM&amp;tbnid=TKe5zJd5zLqvqM:&amp;ved=0CAQQjB0&amp;url=http%3A%2F%2Fwww.browndailyherald.com%2F2013%2F02%2F27%2Fdespite-debate-u-will-still-require-standardized-tests%2F&amp;ei=Hv1mU_nqLMGyyAHm5YH4DQ&amp;bvm=bv.65788261,d.aWc&amp;psig=AFQjCNFOcwF0jos0d8r2zXxFO0vfhzg3Lw&amp;ust=1399344795140711" TargetMode="External"/><Relationship Id="rId5" Type="http://schemas.openxmlformats.org/officeDocument/2006/relationships/hyperlink" Target="http://www.google.com/url?sa=i&amp;rct=j&amp;q=&amp;esrc=s&amp;source=images&amp;cd=&amp;cad=rja&amp;uact=8&amp;docid=Jc1445YjowNpDM&amp;tbnid=9lSr_RYVWs8QcM:&amp;ved=0CAQQjB0&amp;url=http%3A%2F%2Fteacherswithapps.com%2Fblog-is-education-broken-the-problem-with-us-standardized-testing-in-public-schools%2F&amp;ei=5PxmU7-nHKiMyQGqiIHgCA&amp;bvm=bv.65788261,d.aWc&amp;psig=AFQjCNGJ1tADfb5QcbAPmtrbl38U8mZGwg&amp;ust=1399344704055895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google.com/url?sa=i&amp;rct=j&amp;q=&amp;esrc=s&amp;source=images&amp;cd=&amp;cad=rja&amp;uact=8&amp;docid=RuX6UKUScoJqJM&amp;tbnid=BV7K7OGLE6Q8nM:&amp;ved=0CAQQjB0&amp;url=http%3A%2F%2Fwww.peacecouncil.net%2Fpnl%2Fnovember-december-2012-pnl-819%2Finterrupting-the-data-factory-the-ctu-vs-standardized-testing&amp;ei=jvtmU8zSFcKGyAHR5YCYBw&amp;bvm=bv.65788261,d.aWc&amp;psig=AFQjCNFHby2TU1F825at1qNQAl-B-4v9Pg&amp;ust=1399344394851958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Standardized_test" TargetMode="External"/><Relationship Id="rId3" Type="http://schemas.openxmlformats.org/officeDocument/2006/relationships/hyperlink" Target="http://www.nea.org/home/NoChildLeftBehindAct.html" TargetMode="External"/><Relationship Id="rId7" Type="http://schemas.openxmlformats.org/officeDocument/2006/relationships/hyperlink" Target="http://www.time4learning.com/testprep/" TargetMode="External"/><Relationship Id="rId2" Type="http://schemas.openxmlformats.org/officeDocument/2006/relationships/hyperlink" Target="http://content.time.com/time/nation/article/0,8599,1947019,00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ndardizedtests.procon.org/" TargetMode="External"/><Relationship Id="rId5" Type="http://schemas.openxmlformats.org/officeDocument/2006/relationships/hyperlink" Target="http://www.ascd.org/publications/educational-leadership/mar99/vol56/num06/Why-Standardized-Tests-Don%27t-Measure-Educational-Quality.aspx" TargetMode="External"/><Relationship Id="rId4" Type="http://schemas.openxmlformats.org/officeDocument/2006/relationships/hyperlink" Target="http://en.wikipedia.org/wiki/No_Child_Left_Behind_Ac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Standardized Testing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  <a:latin typeface="Blackadder ITC" panose="04020505051007020D02" pitchFamily="82" charset="0"/>
              </a:rPr>
              <a:t>Dillon </a:t>
            </a:r>
            <a:r>
              <a:rPr lang="en-US" sz="2400" dirty="0" err="1" smtClean="0">
                <a:solidFill>
                  <a:srgbClr val="FFC000"/>
                </a:solidFill>
                <a:latin typeface="Blackadder ITC" panose="04020505051007020D02" pitchFamily="82" charset="0"/>
              </a:rPr>
              <a:t>Wasko</a:t>
            </a:r>
            <a:endParaRPr lang="en-US" sz="2400" dirty="0">
              <a:solidFill>
                <a:srgbClr val="FFC000"/>
              </a:solidFill>
              <a:latin typeface="Blackadder ITC" panose="04020505051007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901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Beneficial?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93% - “</a:t>
            </a:r>
            <a:r>
              <a:rPr lang="en-US" dirty="0">
                <a:solidFill>
                  <a:srgbClr val="00B0F0"/>
                </a:solidFill>
              </a:rPr>
              <a:t>p</a:t>
            </a:r>
            <a:r>
              <a:rPr lang="en-US" dirty="0" smtClean="0">
                <a:solidFill>
                  <a:srgbClr val="00B0F0"/>
                </a:solidFill>
              </a:rPr>
              <a:t>ositive effect”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Reliable objective measures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Non-discriminatory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Essential skills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Parental, </a:t>
            </a:r>
            <a:r>
              <a:rPr lang="en-US" dirty="0">
                <a:solidFill>
                  <a:srgbClr val="00B0F0"/>
                </a:solidFill>
              </a:rPr>
              <a:t>a</a:t>
            </a:r>
            <a:r>
              <a:rPr lang="en-US" dirty="0" smtClean="0">
                <a:solidFill>
                  <a:srgbClr val="00B0F0"/>
                </a:solidFill>
              </a:rPr>
              <a:t>dministration and teacher approval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Prepare for college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Widespread use amongst various careers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4" y="2032001"/>
            <a:ext cx="5045856" cy="3602070"/>
          </a:xfrm>
        </p:spPr>
      </p:pic>
      <p:sp>
        <p:nvSpPr>
          <p:cNvPr id="8" name="Rectangle 7"/>
          <p:cNvSpPr/>
          <p:nvPr/>
        </p:nvSpPr>
        <p:spPr>
          <a:xfrm>
            <a:off x="1764332" y="5735672"/>
            <a:ext cx="2668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www.palycampanile.org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214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Detrimental?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No improved student achievement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Unreliable measure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Discriminatory against special needs and non English speaking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Severe stress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Costs have skyrocketed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No preparation for future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Reward/punish teachers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Narrowing curriculum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Creativity harmed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2046148"/>
            <a:ext cx="5934518" cy="4109654"/>
          </a:xfrm>
        </p:spPr>
      </p:pic>
      <p:sp>
        <p:nvSpPr>
          <p:cNvPr id="6" name="Rectangle 5"/>
          <p:cNvSpPr/>
          <p:nvPr/>
        </p:nvSpPr>
        <p:spPr>
          <a:xfrm>
            <a:off x="5302944" y="5948384"/>
            <a:ext cx="37959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thesuperheroteacher.blogspot.com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804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NCLB.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19170"/>
            <a:ext cx="4823268" cy="436360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Mandated annual testing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Math &amp; science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Blame placed on poverty, teacher quality, tenure.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Must show “Adequate Yearly Progress”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Goal: Close achievement gap between racial and class structures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After first year of NCLB, 48% failed to make AYP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www.youtube.com/watch?v=n5hLJDBm2pU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7175637" y="2565400"/>
            <a:ext cx="571500" cy="469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68841" y="6282779"/>
            <a:ext cx="2872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www.washingtonpost.com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237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beginning.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C000"/>
                </a:solidFill>
              </a:rPr>
              <a:t>The earliest evidence - china.  </a:t>
            </a:r>
          </a:p>
          <a:p>
            <a:r>
              <a:rPr lang="en-US" smtClean="0">
                <a:solidFill>
                  <a:srgbClr val="FFC000"/>
                </a:solidFill>
              </a:rPr>
              <a:t>Tested on music, archery, horsemanship, writing, arithmetic &amp; knowledge on ceremonies/rituals.</a:t>
            </a:r>
          </a:p>
          <a:p>
            <a:r>
              <a:rPr lang="en-US" smtClean="0">
                <a:solidFill>
                  <a:srgbClr val="FFC000"/>
                </a:solidFill>
              </a:rPr>
              <a:t>Testing was initiated in mid 1800s - immigration.  </a:t>
            </a:r>
          </a:p>
          <a:p>
            <a:r>
              <a:rPr lang="en-US" smtClean="0">
                <a:solidFill>
                  <a:srgbClr val="FFC000"/>
                </a:solidFill>
              </a:rPr>
              <a:t>Tested over social roles, power and status.</a:t>
            </a:r>
          </a:p>
          <a:p>
            <a:r>
              <a:rPr lang="en-US" smtClean="0">
                <a:solidFill>
                  <a:srgbClr val="FFC000"/>
                </a:solidFill>
              </a:rPr>
              <a:t>Standardized testing skyrocketed in WW1- 20 Century</a:t>
            </a:r>
          </a:p>
          <a:p>
            <a:endParaRPr lang="en-US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1674826"/>
            <a:ext cx="3749502" cy="4852298"/>
          </a:xfrm>
        </p:spPr>
      </p:pic>
      <p:sp>
        <p:nvSpPr>
          <p:cNvPr id="6" name="Rectangle 5"/>
          <p:cNvSpPr/>
          <p:nvPr/>
        </p:nvSpPr>
        <p:spPr>
          <a:xfrm>
            <a:off x="5533417" y="6488668"/>
            <a:ext cx="1937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www.fairtest.org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389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Is it fair?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9700"/>
            <a:ext cx="3949700" cy="6565900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861370" y="5792789"/>
            <a:ext cx="4184034" cy="709611"/>
          </a:xfrm>
        </p:spPr>
        <p:txBody>
          <a:bodyPr/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www.youtube.com/watch?v=jwVEwLQxhAk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http://www.browndailyherald.com/wp-content/uploads/2013/02/Valdez_SAT_AlexandraHa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68" y="1663700"/>
            <a:ext cx="38385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69534" y="6488668"/>
            <a:ext cx="2515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teacherswithapps.com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742953" y="5222359"/>
            <a:ext cx="3071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www.browndailyherald.com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628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Future Outlook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SAT- 2016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MCAT- 2015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Can we make a change?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It is up to us.</a:t>
            </a:r>
          </a:p>
          <a:p>
            <a:endParaRPr lang="en-US" dirty="0">
              <a:solidFill>
                <a:srgbClr val="00B050"/>
              </a:solidFill>
              <a:hlinkClick r:id="rId2"/>
            </a:endParaRPr>
          </a:p>
          <a:p>
            <a:endParaRPr lang="en-US" dirty="0" smtClean="0">
              <a:solidFill>
                <a:srgbClr val="00B050"/>
              </a:solidFill>
              <a:hlinkClick r:id="rId2"/>
            </a:endParaRPr>
          </a:p>
          <a:p>
            <a:endParaRPr lang="en-US" dirty="0">
              <a:solidFill>
                <a:srgbClr val="00B050"/>
              </a:solidFill>
              <a:hlinkClick r:id="rId2"/>
            </a:endParaRPr>
          </a:p>
          <a:p>
            <a:endParaRPr lang="en-US" dirty="0" smtClean="0">
              <a:solidFill>
                <a:srgbClr val="00B050"/>
              </a:solidFill>
              <a:hlinkClick r:id="rId2"/>
            </a:endParaRPr>
          </a:p>
          <a:p>
            <a:pPr marL="2286000" lvl="5" indent="0">
              <a:buNone/>
            </a:pPr>
            <a:r>
              <a:rPr lang="en-US" dirty="0" smtClean="0">
                <a:hlinkClick r:id="rId2"/>
              </a:rPr>
              <a:t>www.peacecouncil.net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877" y="1384300"/>
            <a:ext cx="6345798" cy="3962400"/>
          </a:xfrm>
        </p:spPr>
      </p:pic>
    </p:spTree>
    <p:extLst>
      <p:ext uri="{BB962C8B-B14F-4D97-AF65-F5344CB8AC3E}">
        <p14:creationId xmlns:p14="http://schemas.microsoft.com/office/powerpoint/2010/main" val="3648057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12901"/>
            <a:ext cx="8596668" cy="442846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Fletcher, D. (2009, December 11). Standardized Testing. </a:t>
            </a:r>
            <a:r>
              <a:rPr lang="en-US" i="1" dirty="0"/>
              <a:t>Time</a:t>
            </a:r>
            <a:r>
              <a:rPr lang="en-US" dirty="0"/>
              <a:t>. Retrieved May 5, 2014, from </a:t>
            </a:r>
            <a:r>
              <a:rPr lang="en-US" u="sng" dirty="0">
                <a:hlinkClick r:id="rId2"/>
              </a:rPr>
              <a:t>http://content.time.com/time/nation/article/0,8599,1947019,00.html</a:t>
            </a:r>
            <a:endParaRPr lang="en-US" dirty="0"/>
          </a:p>
          <a:p>
            <a:r>
              <a:rPr lang="en-US" dirty="0"/>
              <a:t>No Child Left Behind Act (NCLB) | ESEA. (2014, January 1). </a:t>
            </a:r>
            <a:r>
              <a:rPr lang="en-US" i="1" dirty="0" err="1"/>
              <a:t>Rss</a:t>
            </a:r>
            <a:r>
              <a:rPr lang="en-US" dirty="0"/>
              <a:t>. Retrieved May 5, 2014, from </a:t>
            </a:r>
            <a:r>
              <a:rPr lang="en-US" u="sng" dirty="0">
                <a:hlinkClick r:id="rId3"/>
              </a:rPr>
              <a:t>http://www.nea.org/home/NoChildLeftBehindAct.html</a:t>
            </a:r>
            <a:endParaRPr lang="en-US" dirty="0"/>
          </a:p>
          <a:p>
            <a:r>
              <a:rPr lang="en-US" dirty="0"/>
              <a:t>No Child Left Behind Act. (2014, April 5). </a:t>
            </a:r>
            <a:r>
              <a:rPr lang="en-US" i="1" dirty="0"/>
              <a:t>Wikipedia</a:t>
            </a:r>
            <a:r>
              <a:rPr lang="en-US" dirty="0"/>
              <a:t>. Retrieved May 5, 2014, from </a:t>
            </a:r>
            <a:r>
              <a:rPr lang="en-US" u="sng" dirty="0">
                <a:hlinkClick r:id="rId4"/>
              </a:rPr>
              <a:t>http://en.wikipedia.org/wiki/No_Child_Left_Behind_Act</a:t>
            </a:r>
            <a:endParaRPr lang="en-US" dirty="0"/>
          </a:p>
          <a:p>
            <a:r>
              <a:rPr lang="en-US" dirty="0" err="1"/>
              <a:t>Popham</a:t>
            </a:r>
            <a:r>
              <a:rPr lang="en-US" dirty="0"/>
              <a:t>, W. J. (1999, March 1). Why Standardized Tests Don't Measure Educational Equality. . Retrieved May 5, 2014, from </a:t>
            </a:r>
            <a:r>
              <a:rPr lang="en-US" u="sng" dirty="0">
                <a:hlinkClick r:id="rId5"/>
              </a:rPr>
              <a:t>http://www.ascd.org/publications/educational-leadership/mar99/vol56/num06/Why-Standardized-Tests-Don%27t-Measure-Educational-Quality.aspx</a:t>
            </a:r>
            <a:endParaRPr lang="en-US" dirty="0"/>
          </a:p>
          <a:p>
            <a:r>
              <a:rPr lang="en-US" dirty="0"/>
              <a:t>Standardized Tests - ProCon.org. (2013, November 1). </a:t>
            </a:r>
            <a:r>
              <a:rPr lang="en-US" i="1" dirty="0" err="1"/>
              <a:t>ProConorg</a:t>
            </a:r>
            <a:r>
              <a:rPr lang="en-US" i="1" dirty="0"/>
              <a:t> Headlines</a:t>
            </a:r>
            <a:r>
              <a:rPr lang="en-US" dirty="0"/>
              <a:t>. Retrieved May 5, 2014, from </a:t>
            </a:r>
            <a:r>
              <a:rPr lang="en-US" u="sng" dirty="0">
                <a:hlinkClick r:id="rId6"/>
              </a:rPr>
              <a:t>http://standardizedtests.procon.org/</a:t>
            </a:r>
            <a:endParaRPr lang="en-US" dirty="0"/>
          </a:p>
          <a:p>
            <a:r>
              <a:rPr lang="en-US" dirty="0"/>
              <a:t>Standardized Testing State By State. (2014, January 1). </a:t>
            </a:r>
            <a:r>
              <a:rPr lang="en-US" i="1" dirty="0"/>
              <a:t>Time4Learning Test Prep</a:t>
            </a:r>
            <a:r>
              <a:rPr lang="en-US" dirty="0"/>
              <a:t>. Retrieved May 5, 2014, from </a:t>
            </a:r>
            <a:r>
              <a:rPr lang="en-US" u="sng" dirty="0">
                <a:hlinkClick r:id="rId7"/>
              </a:rPr>
              <a:t>http://www.time4learning.com/testprep/</a:t>
            </a:r>
            <a:endParaRPr lang="en-US" dirty="0"/>
          </a:p>
          <a:p>
            <a:r>
              <a:rPr lang="en-US" dirty="0"/>
              <a:t>Standardized test. (2014, April 5). </a:t>
            </a:r>
            <a:r>
              <a:rPr lang="en-US" i="1" dirty="0"/>
              <a:t>Wikipedia</a:t>
            </a:r>
            <a:r>
              <a:rPr lang="en-US" dirty="0"/>
              <a:t>. Retrieved May 5, 2014, from </a:t>
            </a:r>
            <a:r>
              <a:rPr lang="en-US" u="sng" dirty="0">
                <a:hlinkClick r:id="rId8"/>
              </a:rPr>
              <a:t>http://en.wikipedia.org/wiki/Standardized_test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48765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2055</TotalTime>
  <Words>379</Words>
  <Application>Microsoft Office PowerPoint</Application>
  <PresentationFormat>Widescreen</PresentationFormat>
  <Paragraphs>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Blackadder ITC</vt:lpstr>
      <vt:lpstr>Trebuchet MS</vt:lpstr>
      <vt:lpstr>Wingdings 3</vt:lpstr>
      <vt:lpstr>Facet</vt:lpstr>
      <vt:lpstr>Standardized Testing</vt:lpstr>
      <vt:lpstr>Beneficial?</vt:lpstr>
      <vt:lpstr>Detrimental?</vt:lpstr>
      <vt:lpstr>NCLB.</vt:lpstr>
      <vt:lpstr>The beginning.</vt:lpstr>
      <vt:lpstr>Is it fair?</vt:lpstr>
      <vt:lpstr>Future Outlook </vt:lpstr>
      <vt:lpstr>Sources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Standardized Testing</dc:title>
  <dc:creator>Dillon Wasko</dc:creator>
  <cp:lastModifiedBy>Dillon Wasko</cp:lastModifiedBy>
  <cp:revision>50</cp:revision>
  <dcterms:created xsi:type="dcterms:W3CDTF">2014-05-04T06:00:29Z</dcterms:created>
  <dcterms:modified xsi:type="dcterms:W3CDTF">2014-05-05T16:15:51Z</dcterms:modified>
</cp:coreProperties>
</file>